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3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5F141DC-9FC0-40A2-A43F-86DD6F7B722E}">
          <p14:sldIdLst>
            <p14:sldId id="260"/>
            <p14:sldId id="263"/>
            <p14:sldId id="258"/>
            <p14:sldId id="259"/>
            <p14:sldId id="261"/>
          </p14:sldIdLst>
        </p14:section>
        <p14:section name="followup" id="{22695A56-4001-402E-A7AB-03ACA1E56FBA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C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6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svg>
</file>

<file path=ppt/media/image4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BE809-D08D-4618-8884-0D5DD0639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457A3A-3CF7-480C-AA37-23E06E5C3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3E7B5-C685-4BC3-84DC-1BDE182C3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2921A-8983-4C31-8ADC-E9667126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72EB5-FC3E-496E-8B79-8D0A228FC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470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AF172-3B69-4A9E-8CD9-D5A405EED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21B5E5-AE5C-4B1A-AD31-D7DBF87474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927FB-BC17-47FD-AB5D-F015E86CC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9C6AB-CF7B-436C-A470-8F6001F63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6B647B-B07D-40A8-A5CC-FF13364C6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4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5E385E-0719-448A-B20F-1BEE24EF3E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7B7161-2640-47DC-8678-4F14DA07D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68B82-6F21-4E19-A1FA-4AA08E078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162EB-7F45-45E6-8990-B5F075392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ADE22-43A8-42AB-84C4-9DCF7F3C1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3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A955A-1E24-46D8-8A6A-4C0C8CA45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A7204-906B-45FC-913C-B4CEE3329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16134-7797-4E64-A7E6-6CD68E4E2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5CF15-0356-41F5-9E0F-F117B81E6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8539D-7702-4319-9ECE-3AE24BC62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21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53CCC-DB67-4957-8279-13B5460DF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4F544-0BE2-4D05-BC19-CAC9219E0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C1ED9-4639-4451-8649-BDA1A7832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35F33-BD88-4E8E-9EB5-249BDC131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307DB-6E62-40BE-8565-8CA7A6E6B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020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D6A19-B136-49E6-9282-67DB2C5CD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37D17-DF39-40D9-9440-196A1071E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92C3CF-2B71-4228-8810-30E2AFA52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88B27-3574-4D6E-B8CA-2BE80585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60E963-D2CA-49E4-8BF7-1AD5B8AEA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E04B2-5077-46E8-931C-3F1BB38D4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27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74500-3F24-4ED4-B656-89A098F80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C5723E-6D14-4712-A1DB-77FBD61C8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9648BD-4014-4728-BE92-31B2B7E396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B0A98D-CDBE-4263-98B9-C5C1FEE47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F86381-A188-4470-BFB5-6284BEF782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118DA2-BB49-4738-9FDA-C75FA1C3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A290D2-FC7E-45D5-AFE4-93551AB55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2A6BFC-7C0A-469D-B160-B12F7BFCE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72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E78DF-AE71-4E2C-AFD9-3E8B19E64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E7E40E-C436-4F49-AF20-FCAB459BB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3DC21C-2511-404D-B53A-A8813F56A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48BE50-6FEB-4F43-893F-F4DFBBC2D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88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3280F7-E2FE-48D0-A52C-22E9213BF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643859-9717-4FFF-939B-325C904AB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A63CB1-5709-43E8-88FC-A5FA5959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69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A5A04-D7B8-4146-98B1-AD320760B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46B99-F316-4F1D-B088-4BE2DB85B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4C3741-91C1-4B78-A53E-D7AD47917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387D3-BB4E-4C5D-B842-8F66CDE10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A61100-224C-4092-BF5D-7FD7EB2FA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A7F054-3FB1-4BBA-AC77-5ECACCC44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300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4487A-BE64-482F-8DCA-4F914AC1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B2D0C1-A9EB-4EC2-9DF3-9BF1C12D2F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3EAB3-0078-483D-9576-BFF610849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B9973-CDDA-4D06-AA7D-63989430A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530CDF-FF2C-49E3-8787-735310CF8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FB1D0-2D8A-4908-A930-583B221BB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32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B72BA4-88CC-41EE-9DB2-EFB7EFC84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18419-1F68-4803-B6FD-85CACCEE7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8FF03-E732-4865-9D5A-49A6AAC6C5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DDACB-AA34-4501-B984-01C37FDD50C3}" type="datetimeFigureOut">
              <a:rPr lang="en-US" smtClean="0"/>
              <a:t>2/20/2021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A12BA-B64C-44D5-ACDD-D5600B98CC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8A395-EBD4-4B89-A32C-B7E2C18912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562EC-34C9-402F-9777-C198F85A13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721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17/06/relationships/model3d" Target="../media/model3d1.glb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17/06/relationships/model3d" Target="../media/model3d1.glb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17/06/relationships/model3d" Target="../media/model3d1.glb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C04133BD-C7DA-4A5B-86FC-4CD20E82A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20" y="2324796"/>
            <a:ext cx="1189579" cy="2691972"/>
          </a:xfrm>
          <a:prstGeom prst="rect">
            <a:avLst/>
          </a:prstGeom>
        </p:spPr>
      </p:pic>
      <p:pic>
        <p:nvPicPr>
          <p:cNvPr id="7" name="Graphic 6" descr="Cloud">
            <a:extLst>
              <a:ext uri="{FF2B5EF4-FFF2-40B4-BE49-F238E27FC236}">
                <a16:creationId xmlns:a16="http://schemas.microsoft.com/office/drawing/2014/main" id="{3A87124C-1FD9-4AE0-A262-F1564B6C0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81462" y="-138063"/>
            <a:ext cx="2868079" cy="28680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F3F1ED2-9593-4327-A919-6F94842E9FF0}"/>
              </a:ext>
            </a:extLst>
          </p:cNvPr>
          <p:cNvSpPr txBox="1"/>
          <p:nvPr/>
        </p:nvSpPr>
        <p:spPr>
          <a:xfrm>
            <a:off x="883592" y="5690975"/>
            <a:ext cx="1158034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Argon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CD7E23-4859-4854-85A9-32CCFD2CBFB4}"/>
              </a:ext>
            </a:extLst>
          </p:cNvPr>
          <p:cNvSpPr txBox="1"/>
          <p:nvPr/>
        </p:nvSpPr>
        <p:spPr>
          <a:xfrm>
            <a:off x="4489117" y="5690975"/>
            <a:ext cx="225277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Particle Cloud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4149D2-611E-4090-B69A-E92276D44F48}"/>
              </a:ext>
            </a:extLst>
          </p:cNvPr>
          <p:cNvSpPr txBox="1"/>
          <p:nvPr/>
        </p:nvSpPr>
        <p:spPr>
          <a:xfrm>
            <a:off x="1872254" y="243695"/>
            <a:ext cx="2027786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465963-973E-4E48-872C-140DB93CBD03}"/>
              </a:ext>
            </a:extLst>
          </p:cNvPr>
          <p:cNvSpPr txBox="1"/>
          <p:nvPr/>
        </p:nvSpPr>
        <p:spPr>
          <a:xfrm>
            <a:off x="883592" y="183459"/>
            <a:ext cx="3016448" cy="12003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Argon uses </a:t>
            </a:r>
            <a:r>
              <a:rPr lang="en-US" b="1" dirty="0" err="1"/>
              <a:t>Particle.subscribe</a:t>
            </a:r>
            <a:r>
              <a:rPr lang="en-US" b="1" dirty="0"/>
              <a:t>() to subscribe to event </a:t>
            </a:r>
            <a:r>
              <a:rPr lang="en-US" b="1" dirty="0" err="1">
                <a:solidFill>
                  <a:srgbClr val="7030A0"/>
                </a:solidFill>
                <a:latin typeface="Consolas" panose="020B0609020204030204" pitchFamily="49" charset="0"/>
              </a:rPr>
              <a:t>iotIsAwesome</a:t>
            </a:r>
            <a:r>
              <a:rPr lang="en-US" b="1" dirty="0"/>
              <a:t>…</a:t>
            </a:r>
            <a:endParaRPr lang="en-US" b="1" dirty="0">
              <a:solidFill>
                <a:srgbClr val="7030A0"/>
              </a:solidFill>
              <a:latin typeface="Consolas" panose="020B0609020204030204" pitchFamily="49" charset="0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F85AF7E3-F487-43E8-A96B-B1F3B18A7776}"/>
              </a:ext>
            </a:extLst>
          </p:cNvPr>
          <p:cNvSpPr/>
          <p:nvPr/>
        </p:nvSpPr>
        <p:spPr>
          <a:xfrm>
            <a:off x="1602480" y="1294715"/>
            <a:ext cx="4595119" cy="1646003"/>
          </a:xfrm>
          <a:prstGeom prst="arc">
            <a:avLst>
              <a:gd name="adj1" fmla="val 11292682"/>
              <a:gd name="adj2" fmla="val 16981830"/>
            </a:avLst>
          </a:prstGeom>
          <a:ln w="57150">
            <a:solidFill>
              <a:srgbClr val="7030A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1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C04133BD-C7DA-4A5B-86FC-4CD20E82A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20" y="2324796"/>
            <a:ext cx="1189579" cy="2691972"/>
          </a:xfrm>
          <a:prstGeom prst="rect">
            <a:avLst/>
          </a:prstGeom>
        </p:spPr>
      </p:pic>
      <p:pic>
        <p:nvPicPr>
          <p:cNvPr id="7" name="Graphic 6" descr="Cloud">
            <a:extLst>
              <a:ext uri="{FF2B5EF4-FFF2-40B4-BE49-F238E27FC236}">
                <a16:creationId xmlns:a16="http://schemas.microsoft.com/office/drawing/2014/main" id="{3A87124C-1FD9-4AE0-A262-F1564B6C0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81462" y="-138063"/>
            <a:ext cx="2868079" cy="28680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F3F1ED2-9593-4327-A919-6F94842E9FF0}"/>
              </a:ext>
            </a:extLst>
          </p:cNvPr>
          <p:cNvSpPr txBox="1"/>
          <p:nvPr/>
        </p:nvSpPr>
        <p:spPr>
          <a:xfrm>
            <a:off x="883592" y="5690975"/>
            <a:ext cx="1158034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Argon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CD7E23-4859-4854-85A9-32CCFD2CBFB4}"/>
              </a:ext>
            </a:extLst>
          </p:cNvPr>
          <p:cNvSpPr txBox="1"/>
          <p:nvPr/>
        </p:nvSpPr>
        <p:spPr>
          <a:xfrm>
            <a:off x="4489117" y="5690975"/>
            <a:ext cx="225277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Particle Cloud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4149D2-611E-4090-B69A-E92276D44F48}"/>
              </a:ext>
            </a:extLst>
          </p:cNvPr>
          <p:cNvSpPr txBox="1"/>
          <p:nvPr/>
        </p:nvSpPr>
        <p:spPr>
          <a:xfrm>
            <a:off x="1872254" y="243695"/>
            <a:ext cx="2027786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F85AF7E3-F487-43E8-A96B-B1F3B18A7776}"/>
              </a:ext>
            </a:extLst>
          </p:cNvPr>
          <p:cNvSpPr/>
          <p:nvPr/>
        </p:nvSpPr>
        <p:spPr>
          <a:xfrm>
            <a:off x="1602480" y="1294715"/>
            <a:ext cx="4595119" cy="1646003"/>
          </a:xfrm>
          <a:prstGeom prst="arc">
            <a:avLst>
              <a:gd name="adj1" fmla="val 11292682"/>
              <a:gd name="adj2" fmla="val 16981830"/>
            </a:avLst>
          </a:prstGeom>
          <a:ln w="57150">
            <a:solidFill>
              <a:srgbClr val="7030A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D25412-F1E0-4519-A751-56FAD9A41C91}"/>
              </a:ext>
            </a:extLst>
          </p:cNvPr>
          <p:cNvSpPr/>
          <p:nvPr/>
        </p:nvSpPr>
        <p:spPr>
          <a:xfrm>
            <a:off x="2041626" y="1743385"/>
            <a:ext cx="258591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and creates </a:t>
            </a:r>
            <a:r>
              <a:rPr lang="en-US" b="1" dirty="0" err="1">
                <a:solidFill>
                  <a:srgbClr val="00B050"/>
                </a:solidFill>
                <a:latin typeface="Consolas" panose="020B0609020204030204" pitchFamily="49" charset="0"/>
              </a:rPr>
              <a:t>awesomeHandler</a:t>
            </a:r>
            <a:r>
              <a:rPr lang="en-US" b="1" dirty="0">
                <a:solidFill>
                  <a:srgbClr val="00B050"/>
                </a:solidFill>
                <a:latin typeface="Consolas" panose="020B0609020204030204" pitchFamily="49" charset="0"/>
              </a:rPr>
              <a:t>() </a:t>
            </a:r>
            <a:r>
              <a:rPr lang="en-US" b="1" dirty="0"/>
              <a:t>function to called automatically when event happens in the future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17F25C-BEC9-4D77-972A-5E24DDABDECB}"/>
              </a:ext>
            </a:extLst>
          </p:cNvPr>
          <p:cNvSpPr txBox="1"/>
          <p:nvPr/>
        </p:nvSpPr>
        <p:spPr>
          <a:xfrm>
            <a:off x="883592" y="183459"/>
            <a:ext cx="3016448" cy="12003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Argon uses </a:t>
            </a:r>
            <a:r>
              <a:rPr lang="en-US" b="1" dirty="0" err="1"/>
              <a:t>Particle.subscribe</a:t>
            </a:r>
            <a:r>
              <a:rPr lang="en-US" b="1" dirty="0"/>
              <a:t>() to subscribe to event </a:t>
            </a:r>
            <a:r>
              <a:rPr lang="en-US" b="1" dirty="0" err="1">
                <a:solidFill>
                  <a:srgbClr val="7030A0"/>
                </a:solidFill>
                <a:latin typeface="Consolas" panose="020B0609020204030204" pitchFamily="49" charset="0"/>
              </a:rPr>
              <a:t>iotIsAwesome</a:t>
            </a:r>
            <a:r>
              <a:rPr lang="en-US" b="1" dirty="0"/>
              <a:t>…</a:t>
            </a:r>
            <a:endParaRPr lang="en-US" b="1" dirty="0">
              <a:solidFill>
                <a:srgbClr val="7030A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014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C04133BD-C7DA-4A5B-86FC-4CD20E82A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20" y="2324796"/>
            <a:ext cx="1189579" cy="2691972"/>
          </a:xfrm>
          <a:prstGeom prst="rect">
            <a:avLst/>
          </a:prstGeom>
        </p:spPr>
      </p:pic>
      <p:pic>
        <p:nvPicPr>
          <p:cNvPr id="7" name="Graphic 6" descr="Cloud">
            <a:extLst>
              <a:ext uri="{FF2B5EF4-FFF2-40B4-BE49-F238E27FC236}">
                <a16:creationId xmlns:a16="http://schemas.microsoft.com/office/drawing/2014/main" id="{3A87124C-1FD9-4AE0-A262-F1564B6C0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81462" y="-138063"/>
            <a:ext cx="2868079" cy="28680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F3F1ED2-9593-4327-A919-6F94842E9FF0}"/>
              </a:ext>
            </a:extLst>
          </p:cNvPr>
          <p:cNvSpPr txBox="1"/>
          <p:nvPr/>
        </p:nvSpPr>
        <p:spPr>
          <a:xfrm>
            <a:off x="883592" y="5690975"/>
            <a:ext cx="1158034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Argon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CD7E23-4859-4854-85A9-32CCFD2CBFB4}"/>
              </a:ext>
            </a:extLst>
          </p:cNvPr>
          <p:cNvSpPr txBox="1"/>
          <p:nvPr/>
        </p:nvSpPr>
        <p:spPr>
          <a:xfrm>
            <a:off x="4489117" y="5690975"/>
            <a:ext cx="225277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Particle Cloud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4149D2-611E-4090-B69A-E92276D44F48}"/>
              </a:ext>
            </a:extLst>
          </p:cNvPr>
          <p:cNvSpPr txBox="1"/>
          <p:nvPr/>
        </p:nvSpPr>
        <p:spPr>
          <a:xfrm>
            <a:off x="1872254" y="243695"/>
            <a:ext cx="2027786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1926D2-6827-4E7F-87F9-59F421A23196}"/>
              </a:ext>
            </a:extLst>
          </p:cNvPr>
          <p:cNvSpPr txBox="1"/>
          <p:nvPr/>
        </p:nvSpPr>
        <p:spPr>
          <a:xfrm>
            <a:off x="8179425" y="484888"/>
            <a:ext cx="3150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device publishes an event to Particle Cloud</a:t>
            </a: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53158D47-55D2-4762-A3BA-61D655491B12}"/>
              </a:ext>
            </a:extLst>
          </p:cNvPr>
          <p:cNvSpPr/>
          <p:nvPr/>
        </p:nvSpPr>
        <p:spPr>
          <a:xfrm flipH="1">
            <a:off x="5548049" y="1277055"/>
            <a:ext cx="3884161" cy="1646003"/>
          </a:xfrm>
          <a:prstGeom prst="arc">
            <a:avLst>
              <a:gd name="adj1" fmla="val 11249600"/>
              <a:gd name="adj2" fmla="val 18439649"/>
            </a:avLst>
          </a:prstGeom>
          <a:ln w="57150">
            <a:solidFill>
              <a:srgbClr val="7030A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F83522-3688-496A-995F-83B889F19C2C}"/>
              </a:ext>
            </a:extLst>
          </p:cNvPr>
          <p:cNvSpPr txBox="1"/>
          <p:nvPr/>
        </p:nvSpPr>
        <p:spPr>
          <a:xfrm>
            <a:off x="9477885" y="5553333"/>
            <a:ext cx="2342654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Any Device (including Argon)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Earth">
                <a:extLst>
                  <a:ext uri="{FF2B5EF4-FFF2-40B4-BE49-F238E27FC236}">
                    <a16:creationId xmlns:a16="http://schemas.microsoft.com/office/drawing/2014/main" id="{68ED8300-8218-49FE-954A-7065E81190E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5236576"/>
                  </p:ext>
                </p:extLst>
              </p:nvPr>
            </p:nvGraphicFramePr>
            <p:xfrm>
              <a:off x="8782659" y="1835402"/>
              <a:ext cx="3037880" cy="305692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037880" cy="305692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539900" ay="-2362504" az="344194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Earth">
                <a:extLst>
                  <a:ext uri="{FF2B5EF4-FFF2-40B4-BE49-F238E27FC236}">
                    <a16:creationId xmlns:a16="http://schemas.microsoft.com/office/drawing/2014/main" id="{68ED8300-8218-49FE-954A-7065E81190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82659" y="1835402"/>
                <a:ext cx="3037880" cy="3056927"/>
              </a:xfrm>
              <a:prstGeom prst="rect">
                <a:avLst/>
              </a:prstGeom>
            </p:spPr>
          </p:pic>
        </mc:Fallback>
      </mc:AlternateContent>
      <p:sp>
        <p:nvSpPr>
          <p:cNvPr id="26" name="Rectangle 25">
            <a:extLst>
              <a:ext uri="{FF2B5EF4-FFF2-40B4-BE49-F238E27FC236}">
                <a16:creationId xmlns:a16="http://schemas.microsoft.com/office/drawing/2014/main" id="{563747FF-7AEC-494A-B0A9-8E4BA8A71AA1}"/>
              </a:ext>
            </a:extLst>
          </p:cNvPr>
          <p:cNvSpPr/>
          <p:nvPr/>
        </p:nvSpPr>
        <p:spPr>
          <a:xfrm>
            <a:off x="7108241" y="1466070"/>
            <a:ext cx="17572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>
                <a:solidFill>
                  <a:srgbClr val="7030A0"/>
                </a:solidFill>
                <a:latin typeface="Consolas" panose="020B0609020204030204" pitchFamily="49" charset="0"/>
              </a:rPr>
              <a:t>iotIsAwesome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br>
              <a:rPr lang="en-US" b="1" dirty="0">
                <a:solidFill>
                  <a:srgbClr val="7030A0"/>
                </a:solidFill>
              </a:rPr>
            </a:br>
            <a:r>
              <a:rPr lang="en-US" b="1" dirty="0"/>
              <a:t>event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142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C04133BD-C7DA-4A5B-86FC-4CD20E82A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20" y="2324796"/>
            <a:ext cx="1189579" cy="2691972"/>
          </a:xfrm>
          <a:prstGeom prst="rect">
            <a:avLst/>
          </a:prstGeom>
        </p:spPr>
      </p:pic>
      <p:pic>
        <p:nvPicPr>
          <p:cNvPr id="7" name="Graphic 6" descr="Cloud">
            <a:extLst>
              <a:ext uri="{FF2B5EF4-FFF2-40B4-BE49-F238E27FC236}">
                <a16:creationId xmlns:a16="http://schemas.microsoft.com/office/drawing/2014/main" id="{3A87124C-1FD9-4AE0-A262-F1564B6C0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81462" y="-138063"/>
            <a:ext cx="2868079" cy="28680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F3F1ED2-9593-4327-A919-6F94842E9FF0}"/>
              </a:ext>
            </a:extLst>
          </p:cNvPr>
          <p:cNvSpPr txBox="1"/>
          <p:nvPr/>
        </p:nvSpPr>
        <p:spPr>
          <a:xfrm>
            <a:off x="883592" y="5690975"/>
            <a:ext cx="1158034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Argon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CD7E23-4859-4854-85A9-32CCFD2CBFB4}"/>
              </a:ext>
            </a:extLst>
          </p:cNvPr>
          <p:cNvSpPr txBox="1"/>
          <p:nvPr/>
        </p:nvSpPr>
        <p:spPr>
          <a:xfrm>
            <a:off x="4489117" y="5690975"/>
            <a:ext cx="225277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Particle Cloud</a:t>
            </a: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D1EE0FC-033B-42EB-BD4E-A75E1076F0C6}"/>
              </a:ext>
            </a:extLst>
          </p:cNvPr>
          <p:cNvSpPr/>
          <p:nvPr/>
        </p:nvSpPr>
        <p:spPr>
          <a:xfrm flipH="1">
            <a:off x="1426884" y="1277055"/>
            <a:ext cx="4494991" cy="1646003"/>
          </a:xfrm>
          <a:prstGeom prst="arc">
            <a:avLst>
              <a:gd name="adj1" fmla="val 14392319"/>
              <a:gd name="adj2" fmla="val 21269532"/>
            </a:avLst>
          </a:prstGeom>
          <a:ln w="57150">
            <a:solidFill>
              <a:srgbClr val="7030A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4149D2-611E-4090-B69A-E92276D44F48}"/>
              </a:ext>
            </a:extLst>
          </p:cNvPr>
          <p:cNvSpPr txBox="1"/>
          <p:nvPr/>
        </p:nvSpPr>
        <p:spPr>
          <a:xfrm>
            <a:off x="883592" y="243695"/>
            <a:ext cx="3016448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Particle Cloud will notify any subscribers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F83522-3688-496A-995F-83B889F19C2C}"/>
              </a:ext>
            </a:extLst>
          </p:cNvPr>
          <p:cNvSpPr txBox="1"/>
          <p:nvPr/>
        </p:nvSpPr>
        <p:spPr>
          <a:xfrm>
            <a:off x="9477885" y="5553333"/>
            <a:ext cx="2342654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Any Device (including Argon)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Earth">
                <a:extLst>
                  <a:ext uri="{FF2B5EF4-FFF2-40B4-BE49-F238E27FC236}">
                    <a16:creationId xmlns:a16="http://schemas.microsoft.com/office/drawing/2014/main" id="{68ED8300-8218-49FE-954A-7065E81190E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782659" y="1835402"/>
              <a:ext cx="3037880" cy="305692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037880" cy="305692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539900" ay="-2362504" az="344194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Earth">
                <a:extLst>
                  <a:ext uri="{FF2B5EF4-FFF2-40B4-BE49-F238E27FC236}">
                    <a16:creationId xmlns:a16="http://schemas.microsoft.com/office/drawing/2014/main" id="{68ED8300-8218-49FE-954A-7065E81190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82659" y="1835402"/>
                <a:ext cx="3037880" cy="3056927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E1F92F2-CBEF-4706-87E4-1B80C73569D9}"/>
              </a:ext>
            </a:extLst>
          </p:cNvPr>
          <p:cNvSpPr txBox="1"/>
          <p:nvPr/>
        </p:nvSpPr>
        <p:spPr>
          <a:xfrm>
            <a:off x="8179425" y="484888"/>
            <a:ext cx="3150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A device publishes an event to Particle Cloud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A82BB81-FC28-4E1B-8CF5-E34372DDA084}"/>
              </a:ext>
            </a:extLst>
          </p:cNvPr>
          <p:cNvSpPr/>
          <p:nvPr/>
        </p:nvSpPr>
        <p:spPr>
          <a:xfrm>
            <a:off x="7190891" y="1466070"/>
            <a:ext cx="1716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iotIsAwesome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event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BB5DE2F6-D7F5-43F6-ACD5-222BCEF45D72}"/>
              </a:ext>
            </a:extLst>
          </p:cNvPr>
          <p:cNvSpPr/>
          <p:nvPr/>
        </p:nvSpPr>
        <p:spPr>
          <a:xfrm flipH="1">
            <a:off x="5548049" y="1277055"/>
            <a:ext cx="3884161" cy="1646003"/>
          </a:xfrm>
          <a:prstGeom prst="arc">
            <a:avLst>
              <a:gd name="adj1" fmla="val 11249600"/>
              <a:gd name="adj2" fmla="val 18439649"/>
            </a:avLst>
          </a:prstGeom>
          <a:ln w="57150">
            <a:solidFill>
              <a:schemeClr val="bg1">
                <a:lumMod val="8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43EE7FF-9F8B-44DA-B1F2-E7C20D7822DB}"/>
              </a:ext>
            </a:extLst>
          </p:cNvPr>
          <p:cNvSpPr/>
          <p:nvPr/>
        </p:nvSpPr>
        <p:spPr>
          <a:xfrm>
            <a:off x="2281115" y="1466070"/>
            <a:ext cx="17572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>
                <a:solidFill>
                  <a:srgbClr val="7030A0"/>
                </a:solidFill>
                <a:latin typeface="Consolas" panose="020B0609020204030204" pitchFamily="49" charset="0"/>
              </a:rPr>
              <a:t>iotIsAwesome</a:t>
            </a:r>
            <a:r>
              <a:rPr lang="en-US" b="1" dirty="0">
                <a:solidFill>
                  <a:srgbClr val="7030A0"/>
                </a:solidFill>
              </a:rPr>
              <a:t> </a:t>
            </a:r>
            <a:br>
              <a:rPr lang="en-US" b="1" dirty="0">
                <a:solidFill>
                  <a:srgbClr val="7030A0"/>
                </a:solidFill>
              </a:rPr>
            </a:br>
            <a:r>
              <a:rPr lang="en-US" b="1" dirty="0"/>
              <a:t>subscriber </a:t>
            </a:r>
            <a:br>
              <a:rPr lang="en-US" b="1" dirty="0"/>
            </a:br>
            <a:r>
              <a:rPr lang="en-US" b="1" dirty="0"/>
              <a:t>notification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946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C04133BD-C7DA-4A5B-86FC-4CD20E82A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20" y="2324796"/>
            <a:ext cx="1189579" cy="2691972"/>
          </a:xfrm>
          <a:prstGeom prst="rect">
            <a:avLst/>
          </a:prstGeom>
        </p:spPr>
      </p:pic>
      <p:pic>
        <p:nvPicPr>
          <p:cNvPr id="7" name="Graphic 6" descr="Cloud">
            <a:extLst>
              <a:ext uri="{FF2B5EF4-FFF2-40B4-BE49-F238E27FC236}">
                <a16:creationId xmlns:a16="http://schemas.microsoft.com/office/drawing/2014/main" id="{3A87124C-1FD9-4AE0-A262-F1564B6C0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81462" y="-138063"/>
            <a:ext cx="2868079" cy="28680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F3F1ED2-9593-4327-A919-6F94842E9FF0}"/>
              </a:ext>
            </a:extLst>
          </p:cNvPr>
          <p:cNvSpPr txBox="1"/>
          <p:nvPr/>
        </p:nvSpPr>
        <p:spPr>
          <a:xfrm>
            <a:off x="883592" y="5690975"/>
            <a:ext cx="1158034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Argon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CD7E23-4859-4854-85A9-32CCFD2CBFB4}"/>
              </a:ext>
            </a:extLst>
          </p:cNvPr>
          <p:cNvSpPr txBox="1"/>
          <p:nvPr/>
        </p:nvSpPr>
        <p:spPr>
          <a:xfrm>
            <a:off x="4489117" y="5690975"/>
            <a:ext cx="2252770" cy="46166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Particle Cloud</a:t>
            </a: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D1EE0FC-033B-42EB-BD4E-A75E1076F0C6}"/>
              </a:ext>
            </a:extLst>
          </p:cNvPr>
          <p:cNvSpPr/>
          <p:nvPr/>
        </p:nvSpPr>
        <p:spPr>
          <a:xfrm flipH="1">
            <a:off x="1426884" y="1277055"/>
            <a:ext cx="4494991" cy="1646003"/>
          </a:xfrm>
          <a:prstGeom prst="arc">
            <a:avLst>
              <a:gd name="adj1" fmla="val 14392319"/>
              <a:gd name="adj2" fmla="val 21269532"/>
            </a:avLst>
          </a:prstGeom>
          <a:ln w="57150">
            <a:solidFill>
              <a:schemeClr val="bg1">
                <a:lumMod val="8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4149D2-611E-4090-B69A-E92276D44F48}"/>
              </a:ext>
            </a:extLst>
          </p:cNvPr>
          <p:cNvSpPr txBox="1"/>
          <p:nvPr/>
        </p:nvSpPr>
        <p:spPr>
          <a:xfrm>
            <a:off x="883592" y="243695"/>
            <a:ext cx="3016448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Particle Cloud will notify any subscribers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BF83522-3688-496A-995F-83B889F19C2C}"/>
              </a:ext>
            </a:extLst>
          </p:cNvPr>
          <p:cNvSpPr txBox="1"/>
          <p:nvPr/>
        </p:nvSpPr>
        <p:spPr>
          <a:xfrm>
            <a:off x="9477885" y="5553333"/>
            <a:ext cx="2342654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 b="1">
                <a:solidFill>
                  <a:schemeClr val="dk1"/>
                </a:solidFill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n-US" dirty="0"/>
              <a:t>Any Device (including Argon)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Earth">
                <a:extLst>
                  <a:ext uri="{FF2B5EF4-FFF2-40B4-BE49-F238E27FC236}">
                    <a16:creationId xmlns:a16="http://schemas.microsoft.com/office/drawing/2014/main" id="{68ED8300-8218-49FE-954A-7065E81190E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782659" y="1835402"/>
              <a:ext cx="3037880" cy="305692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037880" cy="3056927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539900" ay="-2362504" az="344194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Earth">
                <a:extLst>
                  <a:ext uri="{FF2B5EF4-FFF2-40B4-BE49-F238E27FC236}">
                    <a16:creationId xmlns:a16="http://schemas.microsoft.com/office/drawing/2014/main" id="{68ED8300-8218-49FE-954A-7065E81190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82659" y="1835402"/>
                <a:ext cx="3037880" cy="3056927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AE1F92F2-CBEF-4706-87E4-1B80C73569D9}"/>
              </a:ext>
            </a:extLst>
          </p:cNvPr>
          <p:cNvSpPr txBox="1"/>
          <p:nvPr/>
        </p:nvSpPr>
        <p:spPr>
          <a:xfrm>
            <a:off x="8179425" y="484888"/>
            <a:ext cx="3150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A device publishes an event to Particle Cloud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A82BB81-FC28-4E1B-8CF5-E34372DDA084}"/>
              </a:ext>
            </a:extLst>
          </p:cNvPr>
          <p:cNvSpPr/>
          <p:nvPr/>
        </p:nvSpPr>
        <p:spPr>
          <a:xfrm>
            <a:off x="7190891" y="1466070"/>
            <a:ext cx="1680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iotIsAwesome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event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BB5DE2F6-D7F5-43F6-ACD5-222BCEF45D72}"/>
              </a:ext>
            </a:extLst>
          </p:cNvPr>
          <p:cNvSpPr/>
          <p:nvPr/>
        </p:nvSpPr>
        <p:spPr>
          <a:xfrm flipH="1">
            <a:off x="5548049" y="1277055"/>
            <a:ext cx="3884161" cy="1646003"/>
          </a:xfrm>
          <a:prstGeom prst="arc">
            <a:avLst>
              <a:gd name="adj1" fmla="val 11249600"/>
              <a:gd name="adj2" fmla="val 18439649"/>
            </a:avLst>
          </a:prstGeom>
          <a:ln w="57150">
            <a:solidFill>
              <a:schemeClr val="bg1">
                <a:lumMod val="8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43EE7FF-9F8B-44DA-B1F2-E7C20D7822DB}"/>
              </a:ext>
            </a:extLst>
          </p:cNvPr>
          <p:cNvSpPr/>
          <p:nvPr/>
        </p:nvSpPr>
        <p:spPr>
          <a:xfrm>
            <a:off x="2281115" y="1466070"/>
            <a:ext cx="175721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iotIsAwesome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subscriber 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notification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DD9DA6-43B2-41C1-9CE5-7B3481145B51}"/>
              </a:ext>
            </a:extLst>
          </p:cNvPr>
          <p:cNvSpPr/>
          <p:nvPr/>
        </p:nvSpPr>
        <p:spPr>
          <a:xfrm>
            <a:off x="2281115" y="2578415"/>
            <a:ext cx="258591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rgbClr val="00B050"/>
                </a:solidFill>
                <a:latin typeface="Consolas" panose="020B0609020204030204" pitchFamily="49" charset="0"/>
              </a:rPr>
              <a:t>awesomeHandler</a:t>
            </a:r>
            <a:r>
              <a:rPr lang="en-US" b="1" dirty="0">
                <a:solidFill>
                  <a:srgbClr val="00B050"/>
                </a:solidFill>
                <a:latin typeface="Consolas" panose="020B0609020204030204" pitchFamily="49" charset="0"/>
              </a:rPr>
              <a:t>() </a:t>
            </a:r>
            <a:r>
              <a:rPr lang="en-US" b="1" dirty="0"/>
              <a:t>unction to called automatically when event happens in the future</a:t>
            </a:r>
          </a:p>
        </p:txBody>
      </p:sp>
    </p:spTree>
    <p:extLst>
      <p:ext uri="{BB962C8B-B14F-4D97-AF65-F5344CB8AC3E}">
        <p14:creationId xmlns:p14="http://schemas.microsoft.com/office/powerpoint/2010/main" val="2813191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138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P</dc:creator>
  <cp:lastModifiedBy>R P</cp:lastModifiedBy>
  <cp:revision>14</cp:revision>
  <dcterms:created xsi:type="dcterms:W3CDTF">2020-10-18T00:27:48Z</dcterms:created>
  <dcterms:modified xsi:type="dcterms:W3CDTF">2021-02-21T02:27:10Z</dcterms:modified>
</cp:coreProperties>
</file>

<file path=docProps/thumbnail.jpeg>
</file>